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4906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58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291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8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298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41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6281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5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300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69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1739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0" descr="star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3200400"/>
            <a:ext cx="6445250" cy="10668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99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0000"/>
              </a:lnSpc>
              <a:defRPr sz="3600" b="1"/>
            </a:lvl1pPr>
          </a:lstStyle>
          <a:p>
            <a:pPr lvl="0"/>
            <a:endParaRPr lang="de-DE" altLang="de-DE" noProof="0" smtClean="0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ftr" sz="quarter" idx="10"/>
          </p:nvPr>
        </p:nvSpPr>
        <p:spPr>
          <a:xfrm>
            <a:off x="1143000" y="2144713"/>
            <a:ext cx="4716463" cy="476250"/>
          </a:xfrm>
        </p:spPr>
        <p:txBody>
          <a:bodyPr/>
          <a:lstStyle>
            <a:lvl1pPr eaLnBrk="1" hangingPunct="1">
              <a:defRPr sz="1800"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MustermannProf. Dr. Markus Janka</a:t>
            </a:r>
            <a:endParaRPr lang="de-DE" altLang="de-DE" sz="2000"/>
          </a:p>
        </p:txBody>
      </p:sp>
    </p:spTree>
    <p:extLst>
      <p:ext uri="{BB962C8B-B14F-4D97-AF65-F5344CB8AC3E}">
        <p14:creationId xmlns:p14="http://schemas.microsoft.com/office/powerpoint/2010/main" val="3566666805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B9E7B85E-9856-4DA0-875F-6C3FC99712B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317E53E8-0E4D-4498-B4BD-55AB7FAFBD49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649783932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383D3A4D-0EE9-42E5-809E-D973170DC69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F4282B1D-694C-44E4-B51C-C404457719A9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113052479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6800" y="1524000"/>
            <a:ext cx="38481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67300" y="1524000"/>
            <a:ext cx="38481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9C8CBC0E-1EBC-4969-8CFC-87AA82EFD87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F0C6C124-AD01-4F10-8CAA-9E1BAF7DCFC3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35140419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007CD6E1-925D-4A12-B520-7DCAB394A15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C46769DB-887B-42CC-AA99-E6285C271739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3348274434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3FDC97AE-87E8-4AC3-8196-8FF2A072EDD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82542275-CE06-403C-88F3-AF2F4417573C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1405630480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B5ADA692-F54D-42B0-8AA9-1DEC3E0102E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B335E1AE-500D-4C61-96E1-2A909EB701D7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171183495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5ED37FC9-837E-42D6-AF50-C5E1A705EC7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C74DE1F9-D61F-42AE-938B-A1DF6C42911E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1329411431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5B504F3D-D1EA-4D21-A190-856F313BC8E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BC6037FD-1E6D-4FD5-96EF-1AFCDB0AAACF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3552000997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DD0A47EE-F741-43CC-A60E-117C50209B2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611EA42E-88C3-420F-87D5-6A20FA1E8965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2851078430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953250" y="657225"/>
            <a:ext cx="1962150" cy="55911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6800" y="657225"/>
            <a:ext cx="5734050" cy="55911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C76B11BD-0E8E-4DED-B198-A9A3E6C6D5B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22E4C1B0-0BA9-44E9-855E-43138D6F01AC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3838564867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78038" y="657225"/>
            <a:ext cx="3941762" cy="4572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1066800" y="1524000"/>
            <a:ext cx="7848600" cy="4724400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4217CE51-81D7-44DB-9A48-ACDB51B2709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fld id="{BC129B73-F604-4554-8E55-4ADAADFE9F73}" type="datetime1">
              <a:rPr lang="de-DE" altLang="de-DE"/>
              <a:pPr>
                <a:defRPr/>
              </a:pPr>
              <a:t>01.02.2019</a:t>
            </a:fld>
            <a:r>
              <a:rPr lang="de-DE" altLang="de-DE"/>
              <a:t>19.4.2012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>
                <a:latin typeface="LMU CompatilFact" pitchFamily="2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/>
              <a:t>Referat Markus Mustermann</a:t>
            </a:r>
          </a:p>
        </p:txBody>
      </p:sp>
    </p:spTree>
    <p:extLst>
      <p:ext uri="{BB962C8B-B14F-4D97-AF65-F5344CB8AC3E}">
        <p14:creationId xmlns:p14="http://schemas.microsoft.com/office/powerpoint/2010/main" val="26473071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25D72-298B-4BF1-8E5E-F143C2207CE0}" type="datetimeFigureOut">
              <a:rPr lang="de-DE" smtClean="0"/>
              <a:t>01.02.2019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5879C-CB12-4828-B7AB-8D61DCF65D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382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2" descr="standard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5475" y="6477000"/>
            <a:ext cx="79057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solidFill>
                  <a:srgbClr val="777777"/>
                </a:solidFill>
                <a:latin typeface="LMU CompatilFac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BD5583-33AC-4478-9D73-0FFB7F21CFD2}" type="slidenum">
              <a:rPr lang="de-DE" altLang="de-DE" sz="14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 sz="1400"/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976938" y="6477000"/>
            <a:ext cx="20875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solidFill>
                  <a:srgbClr val="777777"/>
                </a:solidFill>
                <a:latin typeface="LMU CompatilFac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3BB36B-C040-42E4-810D-CEF85571E42B}" type="datetime1">
              <a:rPr lang="de-DE" altLang="de-DE" sz="14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01.02.2019</a:t>
            </a:fld>
            <a:r>
              <a:rPr lang="de-DE" altLang="de-DE" sz="1400"/>
              <a:t>19.4.2012</a:t>
            </a:r>
          </a:p>
        </p:txBody>
      </p:sp>
      <p:sp>
        <p:nvSpPr>
          <p:cNvPr id="2053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524000"/>
            <a:ext cx="7848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86039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1000" y="6491288"/>
            <a:ext cx="5414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777777"/>
                </a:solidFill>
                <a:latin typeface="LMU CompatilFac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altLang="de-DE" sz="1400"/>
              <a:t>Referat Markus Mustermann</a:t>
            </a:r>
          </a:p>
        </p:txBody>
      </p:sp>
      <p:sp>
        <p:nvSpPr>
          <p:cNvPr id="20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78038" y="657225"/>
            <a:ext cx="3941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Catull und Martial</a:t>
            </a:r>
          </a:p>
        </p:txBody>
      </p:sp>
    </p:spTree>
    <p:extLst>
      <p:ext uri="{BB962C8B-B14F-4D97-AF65-F5344CB8AC3E}">
        <p14:creationId xmlns:p14="http://schemas.microsoft.com/office/powerpoint/2010/main" val="377451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rgbClr val="006C30"/>
          </a:solidFill>
          <a:latin typeface="LMU CompatilFact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Wingdings" pitchFamily="2" charset="2"/>
        <a:defRPr sz="2400">
          <a:solidFill>
            <a:srgbClr val="006C3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rgbClr val="006600"/>
        </a:buClr>
        <a:buFont typeface="Times" pitchFamily="-44" charset="0"/>
        <a:buChar char="•"/>
        <a:defRPr sz="1600">
          <a:solidFill>
            <a:srgbClr val="006C3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LMU CompatilFact" pitchFamily="2" charset="0"/>
        <a:buChar char="–"/>
        <a:defRPr sz="1600">
          <a:solidFill>
            <a:srgbClr val="006C30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-"/>
        <a:defRPr sz="1600">
          <a:solidFill>
            <a:srgbClr val="006C30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</a:defRPr>
      </a:lvl5pPr>
      <a:lvl6pPr marL="24384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468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e/eb/Virgil_Mosaic_Bardo_Museum_Tun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79240"/>
            <a:ext cx="3792209" cy="368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835696" y="3466301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4000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Vergil</a:t>
            </a:r>
            <a:endParaRPr lang="de-DE" sz="4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4256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484784"/>
            <a:ext cx="473427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'parce </a:t>
            </a:r>
            <a:r>
              <a:rPr lang="fr-FR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metu</a:t>
            </a: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fr-FR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Cytherea</a:t>
            </a: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, manent </a:t>
            </a:r>
            <a:r>
              <a:rPr lang="fr-FR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immota</a:t>
            </a: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tuorum</a:t>
            </a: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FF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fata</a:t>
            </a: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tibi</a:t>
            </a: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; cernes </a:t>
            </a:r>
            <a:r>
              <a:rPr lang="fr-FR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urbem</a:t>
            </a: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et </a:t>
            </a:r>
            <a:r>
              <a:rPr lang="fr-FR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promissa</a:t>
            </a: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Lauini</a:t>
            </a:r>
            <a:r>
              <a:rPr lang="fr-FR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FF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moenia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sublimemque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feres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ad </a:t>
            </a: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sidera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caeli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FF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magnanimum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Aenean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; </a:t>
            </a: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neque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me </a:t>
            </a: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sententia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uertit</a:t>
            </a:r>
            <a:r>
              <a:rPr lang="it-IT" sz="14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.</a:t>
            </a:r>
            <a:r>
              <a:rPr lang="it-IT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  260 </a:t>
            </a:r>
            <a:endParaRPr lang="de-DE" sz="14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hic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tibi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(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fabor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enim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, quando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haec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te cura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remordet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endParaRPr lang="de-DE" sz="1400" dirty="0">
              <a:solidFill>
                <a:srgbClr val="00206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longius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et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uoluens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fatorum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arcana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mouebo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) </a:t>
            </a:r>
            <a:endParaRPr lang="de-DE" sz="1400" dirty="0">
              <a:solidFill>
                <a:srgbClr val="00206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bellum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ingens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geret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Italia pop</a:t>
            </a: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ulosque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ferocis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00206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contundet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moresque </a:t>
            </a: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uiris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et </a:t>
            </a: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moenia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ponet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endParaRPr lang="de-DE" sz="1400" dirty="0">
              <a:solidFill>
                <a:srgbClr val="00206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tertia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dum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Latio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regnantem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uiderit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aestas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              </a:t>
            </a:r>
            <a:r>
              <a:rPr lang="it-IT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 </a:t>
            </a:r>
            <a:r>
              <a:rPr lang="it-IT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265</a:t>
            </a:r>
            <a:endParaRPr lang="de-DE" sz="14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ternaque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transierint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Rutulis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 hiberna </a:t>
            </a:r>
            <a:r>
              <a:rPr lang="fr-FR" sz="1400" i="1" dirty="0" err="1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subactis</a:t>
            </a:r>
            <a:r>
              <a:rPr lang="fr-FR" sz="1400" i="1" dirty="0">
                <a:solidFill>
                  <a:srgbClr val="00206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de-DE" sz="1400" dirty="0">
              <a:solidFill>
                <a:srgbClr val="00206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at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puer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Ascanius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, cui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nunc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cognomen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Iulo </a:t>
            </a:r>
            <a:endParaRPr lang="de-DE" sz="1400" dirty="0">
              <a:solidFill>
                <a:srgbClr val="0070C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additur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(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Ilus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erat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, dum res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stetit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Ilia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regno), </a:t>
            </a:r>
            <a:endParaRPr lang="de-DE" sz="1400" dirty="0">
              <a:solidFill>
                <a:srgbClr val="0070C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triginta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magnos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uoluendis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mensibus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orbis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0070C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imperio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explebit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regnumque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ab sede </a:t>
            </a:r>
            <a:r>
              <a:rPr lang="it-IT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Lauini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        </a:t>
            </a:r>
            <a:r>
              <a:rPr lang="it-IT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  </a:t>
            </a:r>
            <a:r>
              <a:rPr lang="it-IT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270</a:t>
            </a:r>
            <a:endParaRPr lang="de-DE" sz="14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transferet</a:t>
            </a:r>
            <a:r>
              <a:rPr lang="fr-FR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, et </a:t>
            </a:r>
            <a:r>
              <a:rPr lang="fr-FR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Longam</a:t>
            </a:r>
            <a:r>
              <a:rPr lang="fr-FR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multa</a:t>
            </a:r>
            <a:r>
              <a:rPr lang="fr-FR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ui</a:t>
            </a:r>
            <a:r>
              <a:rPr lang="fr-FR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muniet</a:t>
            </a:r>
            <a:r>
              <a:rPr lang="fr-FR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Albam</a:t>
            </a:r>
            <a:r>
              <a:rPr lang="fr-FR" sz="14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de-DE" sz="1400" dirty="0">
              <a:solidFill>
                <a:srgbClr val="0070C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hic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iam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ter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centum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totos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regnabitur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annos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008FFA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gente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sub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Hectorea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donec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regina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sacerdos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008FFA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Marte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grauis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geminam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partu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dabit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 Ilia </a:t>
            </a:r>
            <a:r>
              <a:rPr lang="fr-FR" sz="1400" i="1" dirty="0" err="1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prolem</a:t>
            </a:r>
            <a:r>
              <a:rPr lang="fr-FR" sz="1400" i="1" dirty="0">
                <a:solidFill>
                  <a:srgbClr val="008FFA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de-DE" sz="1400" dirty="0">
              <a:solidFill>
                <a:srgbClr val="008FFA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inde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lupae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fuluo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nutricis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tegmine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laetus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                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 </a:t>
            </a:r>
            <a:r>
              <a:rPr lang="fr-FR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275</a:t>
            </a:r>
            <a:endParaRPr lang="de-DE" sz="14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Romulus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excipiet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gentem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et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Mauortia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condet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moenia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Romanosque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suo de nomine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dicet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de-DE" sz="14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4572000" y="1476067"/>
            <a:ext cx="475252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his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ego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nec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metas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rerum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nec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tempora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pono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: </a:t>
            </a:r>
            <a:endParaRPr lang="de-DE" sz="14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imperium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sine fine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dedi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quin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aspera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Iuno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endParaRPr lang="de-DE" sz="14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quae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mare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nunc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terrasque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metu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caelumque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fatigat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280</a:t>
            </a:r>
            <a:endParaRPr lang="de-DE" sz="14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consilia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in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melius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referet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mecumque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fouebit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Romanos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, rerum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dominos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gentemque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togatam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de-DE" sz="14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sic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placitum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ueniet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lustris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labentibus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aetas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cum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domus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Assaraci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Pthiam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clarasque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Mycenas</a:t>
            </a:r>
            <a:r>
              <a:rPr lang="it-IT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seruitio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premet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ac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uictis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dominabitur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Argis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.        </a:t>
            </a:r>
            <a:r>
              <a:rPr lang="fr-FR" sz="1400" i="1" dirty="0">
                <a:solidFill>
                  <a:srgbClr val="00B0F0"/>
                </a:solidFill>
                <a:latin typeface="LMU CompatilLetter" panose="02000500060000020003" pitchFamily="2" charset="0"/>
                <a:cs typeface="Arial" charset="0"/>
              </a:rPr>
              <a:t>      </a:t>
            </a:r>
            <a:r>
              <a:rPr lang="fr-FR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285</a:t>
            </a:r>
            <a:endParaRPr lang="de-DE" sz="14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nascetur </a:t>
            </a:r>
            <a:r>
              <a:rPr lang="it-IT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pulchra</a:t>
            </a: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Troianus</a:t>
            </a: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origine Caesar, </a:t>
            </a:r>
            <a:endParaRPr lang="de-DE" sz="1400" dirty="0">
              <a:solidFill>
                <a:srgbClr val="00B05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imperium</a:t>
            </a: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Oceano, </a:t>
            </a:r>
            <a:r>
              <a:rPr lang="it-IT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famam</a:t>
            </a: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qui </a:t>
            </a:r>
            <a:r>
              <a:rPr lang="it-IT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terminet</a:t>
            </a: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astris</a:t>
            </a: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endParaRPr lang="de-DE" sz="1400" dirty="0">
              <a:solidFill>
                <a:srgbClr val="00B05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Iulius</a:t>
            </a: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, a magno </a:t>
            </a:r>
            <a:r>
              <a:rPr lang="it-IT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demissum</a:t>
            </a: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nomen</a:t>
            </a:r>
            <a:r>
              <a:rPr lang="it-IT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Iulo. </a:t>
            </a:r>
            <a:endParaRPr lang="de-DE" sz="1400" dirty="0">
              <a:solidFill>
                <a:srgbClr val="00B05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hunc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tu olim </a:t>
            </a: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caelo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spoliis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Orientis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onustum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00B05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accipies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secura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; </a:t>
            </a: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uocabitur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hic </a:t>
            </a: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quoque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uotis</a:t>
            </a:r>
            <a:r>
              <a:rPr lang="fr-FR" sz="14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.</a:t>
            </a:r>
            <a:r>
              <a:rPr lang="fr-FR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        </a:t>
            </a:r>
            <a:r>
              <a:rPr lang="fr-FR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    </a:t>
            </a:r>
            <a:r>
              <a:rPr lang="fr-FR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290</a:t>
            </a:r>
            <a:endParaRPr lang="de-DE" sz="14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aspera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tum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positis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mitescent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saecula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bellis: </a:t>
            </a:r>
            <a:endParaRPr lang="de-DE" sz="1400" dirty="0">
              <a:solidFill>
                <a:srgbClr val="FF99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cana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Fides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et Vesta, Remo cum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fratre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Quirinus </a:t>
            </a:r>
            <a:endParaRPr lang="de-DE" sz="1400" dirty="0">
              <a:solidFill>
                <a:srgbClr val="FF99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iura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dabunt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;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dirae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ferro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et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compagibus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artis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FF99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claudentur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Belli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portae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;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Furor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impius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intus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1400" dirty="0">
              <a:solidFill>
                <a:srgbClr val="FF99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saeua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sedens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super arma et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centum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uinctus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aenis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   </a:t>
            </a:r>
            <a:r>
              <a:rPr lang="fr-FR" sz="14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295</a:t>
            </a:r>
            <a:endParaRPr lang="de-DE" sz="14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post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tergum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nodis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fremet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horridus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ore </a:t>
            </a:r>
            <a:r>
              <a:rPr lang="fr-FR" sz="14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cruento</a:t>
            </a:r>
            <a:r>
              <a:rPr lang="fr-FR" sz="14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.'</a:t>
            </a:r>
            <a:endParaRPr lang="de-DE" sz="1400" dirty="0">
              <a:solidFill>
                <a:srgbClr val="FF99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  <p:cxnSp>
        <p:nvCxnSpPr>
          <p:cNvPr id="5" name="Gerade Verbindung 4"/>
          <p:cNvCxnSpPr/>
          <p:nvPr/>
        </p:nvCxnSpPr>
        <p:spPr bwMode="auto">
          <a:xfrm>
            <a:off x="4572000" y="1196752"/>
            <a:ext cx="0" cy="5256584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509078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804777" y="3140968"/>
            <a:ext cx="81523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'parce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metu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fr-FR" sz="2000" b="1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Cytherea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manent </a:t>
            </a:r>
            <a:r>
              <a:rPr lang="fr-FR" sz="2000" b="1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immota</a:t>
            </a:r>
            <a:r>
              <a:rPr lang="fr-FR" sz="20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tuorum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b="1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fata</a:t>
            </a:r>
            <a:r>
              <a:rPr lang="fr-FR" sz="20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tibi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; cernes </a:t>
            </a:r>
            <a:r>
              <a:rPr lang="fr-FR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urbem</a:t>
            </a:r>
            <a:r>
              <a:rPr lang="fr-FR" sz="20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et </a:t>
            </a:r>
            <a:r>
              <a:rPr lang="fr-FR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promissa</a:t>
            </a:r>
            <a:r>
              <a:rPr lang="fr-FR" sz="20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Lauini</a:t>
            </a:r>
            <a:r>
              <a:rPr lang="fr-FR" sz="2000" b="1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b="1" dirty="0">
              <a:solidFill>
                <a:srgbClr val="0070C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moenia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sublimemque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feres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ad </a:t>
            </a: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sidera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caeli</a:t>
            </a:r>
            <a:r>
              <a:rPr lang="it-IT" sz="2000" b="1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b="1" dirty="0">
              <a:solidFill>
                <a:srgbClr val="FF99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magnanimum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Aenean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;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neque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me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sententia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uertit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  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	 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260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1341834"/>
            <a:ext cx="8460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Immota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fata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		 – Stabilität des Weltgesetzes gegen Juno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Urbs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Moenia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	               – Durchblick von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Lavinium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auf Rom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Ad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Sidera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-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Aenean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	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– Apotheose mit Transparenz auf Kaiserkult</a:t>
            </a:r>
            <a:endParaRPr lang="de-DE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9623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c/c2/Front_views_of_the_Venus_de_Mil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196752"/>
            <a:ext cx="2785619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3469186" y="6099393"/>
            <a:ext cx="5207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600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Aphrodite von Melos, um 120 v. Chr. </a:t>
            </a:r>
            <a:r>
              <a:rPr lang="de-DE" sz="1600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(Louvre</a:t>
            </a:r>
            <a:r>
              <a:rPr lang="de-DE" sz="1600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Paris)</a:t>
            </a:r>
          </a:p>
        </p:txBody>
      </p:sp>
    </p:spTree>
    <p:extLst>
      <p:ext uri="{BB962C8B-B14F-4D97-AF65-F5344CB8AC3E}">
        <p14:creationId xmlns:p14="http://schemas.microsoft.com/office/powerpoint/2010/main" val="16944892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92828" y="2924944"/>
            <a:ext cx="815237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hic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tibi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(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fabor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enim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quando </a:t>
            </a:r>
            <a:r>
              <a:rPr lang="it-IT" sz="2000" b="1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haec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cura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remordet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longius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et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uoluens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fatorum</a:t>
            </a:r>
            <a:r>
              <a:rPr lang="it-IT" sz="2000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arcana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mouebo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)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bellum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ingens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geret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Italia </a:t>
            </a:r>
            <a:r>
              <a:rPr lang="it-IT" sz="2000" b="1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pop</a:t>
            </a:r>
            <a:r>
              <a:rPr lang="fr-FR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ulosque</a:t>
            </a:r>
            <a:r>
              <a:rPr lang="fr-FR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ferocis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contundet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moresque</a:t>
            </a:r>
            <a:r>
              <a:rPr lang="fr-FR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uiris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et </a:t>
            </a:r>
            <a:r>
              <a:rPr lang="fr-FR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moenia</a:t>
            </a:r>
            <a:r>
              <a:rPr lang="fr-FR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ponet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tertia</a:t>
            </a:r>
            <a:r>
              <a:rPr lang="it-IT" sz="2000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dum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Latio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regnantem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uiderit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aestas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                265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ternaque</a:t>
            </a:r>
            <a:r>
              <a:rPr lang="fr-FR" sz="2000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transierint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Rutulis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hiberna</a:t>
            </a:r>
            <a:r>
              <a:rPr lang="fr-FR" sz="2000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subactis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118920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1,261-285: Dreischritt der römischen Frühgeschichte: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Aeneas</a:t>
            </a: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: 3 Jahre     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Kriege („Ilias-Teil“ der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Aen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.) und Herrschaft in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Lavinium</a:t>
            </a:r>
            <a:endParaRPr lang="de-DE" b="1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172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92828" y="3068960"/>
            <a:ext cx="815237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at </a:t>
            </a: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puer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Ascanius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cui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nunc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cognomen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Iulo </a:t>
            </a:r>
            <a:endParaRPr lang="de-DE" sz="2000" dirty="0">
              <a:solidFill>
                <a:srgbClr val="FF99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additur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(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Ilus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erat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dum res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stetit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Ilia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regno),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triginta</a:t>
            </a:r>
            <a:r>
              <a:rPr lang="it-IT" sz="2000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magnos</a:t>
            </a:r>
            <a:r>
              <a:rPr lang="it-IT" sz="2000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uoluendis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mensibus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orbis</a:t>
            </a:r>
            <a:r>
              <a:rPr lang="it-IT" sz="2000" b="1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b="1" dirty="0">
              <a:solidFill>
                <a:srgbClr val="7030A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imperio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explebit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regnumque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ab sede </a:t>
            </a:r>
            <a:r>
              <a:rPr lang="it-IT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Lauini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           270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transferet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et </a:t>
            </a:r>
            <a:r>
              <a:rPr lang="fr-FR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Longam</a:t>
            </a:r>
            <a:r>
              <a:rPr lang="fr-FR" sz="20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multa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ui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muniet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Albam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118920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1,261-285: Dreischritt der römischen Frühgeschichte: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Ascanius</a:t>
            </a: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de-DE" b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Iulus</a:t>
            </a: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: 30 Jahre     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Verlagerung der Herrschaft (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imperium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/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regnum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) 				   von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Lavinium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nach Alba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Longa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(271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multa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vi </a:t>
            </a:r>
            <a:r>
              <a:rPr lang="de-DE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muniet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)</a:t>
            </a:r>
            <a:endParaRPr lang="de-DE" b="1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8635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92828" y="3212976"/>
            <a:ext cx="815237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hic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iam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ter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centum</a:t>
            </a:r>
            <a:r>
              <a:rPr lang="fr-FR" sz="2000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totos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regnabitur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annos</a:t>
            </a:r>
            <a:r>
              <a:rPr lang="fr-FR" sz="2000" b="1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b="1" dirty="0">
              <a:solidFill>
                <a:srgbClr val="7030A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gente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sub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Hectorea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donec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regina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sacerdos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Marte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grauis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geminam</a:t>
            </a:r>
            <a:r>
              <a:rPr lang="fr-FR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partu</a:t>
            </a:r>
            <a:r>
              <a:rPr lang="fr-FR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dabit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Ilia </a:t>
            </a:r>
            <a:r>
              <a:rPr lang="fr-FR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prolem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118920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1,261-285: Dreischritt der römischen Frühgeschichte: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Aeneaden</a:t>
            </a: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/ </a:t>
            </a:r>
            <a:r>
              <a:rPr lang="de-DE" b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Iulier</a:t>
            </a: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: 30 Jahre            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Herrschaft in Alba</a:t>
            </a:r>
            <a:endParaRPr lang="de-DE" b="1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255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92828" y="2112531"/>
            <a:ext cx="8152376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inde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lupae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fuluo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nutricis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tegmine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laetus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                  275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b="1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Romulus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excipiet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gentem</a:t>
            </a:r>
            <a:r>
              <a:rPr lang="fr-FR" sz="20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et </a:t>
            </a:r>
            <a:r>
              <a:rPr lang="fr-FR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Mauortia</a:t>
            </a:r>
            <a:r>
              <a:rPr lang="fr-FR" sz="20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condet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moenia</a:t>
            </a:r>
            <a:r>
              <a:rPr lang="it-IT" sz="20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Romanosque</a:t>
            </a:r>
            <a:r>
              <a:rPr lang="it-IT" sz="2000" i="1" dirty="0">
                <a:solidFill>
                  <a:srgbClr val="0070C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suo de nomine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dicet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it-IT" sz="2000" i="1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his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ego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nec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metas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rerum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nec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tempora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pono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: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imperium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sine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fine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dedi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quin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C00000"/>
                </a:solidFill>
                <a:latin typeface="LMU CompatilLetter" panose="02000500060000020003" pitchFamily="2" charset="0"/>
                <a:cs typeface="Arial" charset="0"/>
              </a:rPr>
              <a:t>aspera</a:t>
            </a:r>
            <a:r>
              <a:rPr lang="it-IT" sz="2000" i="1" dirty="0">
                <a:solidFill>
                  <a:srgbClr val="C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C00000"/>
                </a:solidFill>
                <a:latin typeface="LMU CompatilLetter" panose="02000500060000020003" pitchFamily="2" charset="0"/>
                <a:cs typeface="Arial" charset="0"/>
              </a:rPr>
              <a:t>Iuno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quae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mare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nunc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terrasque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C00000"/>
                </a:solidFill>
                <a:latin typeface="LMU CompatilLetter" panose="02000500060000020003" pitchFamily="2" charset="0"/>
                <a:cs typeface="Arial" charset="0"/>
              </a:rPr>
              <a:t>metu</a:t>
            </a:r>
            <a:r>
              <a:rPr lang="it-IT" sz="2000" i="1" dirty="0">
                <a:solidFill>
                  <a:srgbClr val="C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caelumque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fatigat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 280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consilia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in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melius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referet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mecumque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C00000"/>
                </a:solidFill>
                <a:latin typeface="LMU CompatilLetter" panose="02000500060000020003" pitchFamily="2" charset="0"/>
                <a:cs typeface="Arial" charset="0"/>
              </a:rPr>
              <a:t>fouebit</a:t>
            </a:r>
            <a:r>
              <a:rPr lang="it-IT" sz="2000" b="1" i="1" dirty="0">
                <a:solidFill>
                  <a:srgbClr val="C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b="1" dirty="0">
              <a:solidFill>
                <a:srgbClr val="C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C00000"/>
                </a:solidFill>
                <a:latin typeface="LMU CompatilLetter" panose="02000500060000020003" pitchFamily="2" charset="0"/>
                <a:cs typeface="Arial" charset="0"/>
              </a:rPr>
              <a:t>Romanos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rerum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dominos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gentemque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togatam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sic </a:t>
            </a:r>
            <a:r>
              <a:rPr lang="it-IT" sz="2000" b="1" i="1" dirty="0" err="1">
                <a:solidFill>
                  <a:srgbClr val="FF0000"/>
                </a:solidFill>
                <a:latin typeface="LMU CompatilLetter" panose="02000500060000020003" pitchFamily="2" charset="0"/>
                <a:cs typeface="Arial" charset="0"/>
              </a:rPr>
              <a:t>placitum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ueniet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lustris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labentibus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aetas</a:t>
            </a:r>
            <a:r>
              <a:rPr lang="it-IT" sz="2000" b="1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b="1" dirty="0">
              <a:solidFill>
                <a:srgbClr val="7030A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cum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domus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Assaraci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Pthiam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clarasque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Mycenas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seruitio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premet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ac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uictis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dominabitur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Argis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             285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118920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1,261-285: Dreischritt der römischen Frühgeschichte: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Romulus / Romani: sine </a:t>
            </a:r>
            <a:r>
              <a:rPr lang="de-DE" b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fine</a:t>
            </a: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 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Geburt der Marssprösslinge, Gründung Roms, Junos                                         	Groll wird überwunden, Griechenland wird unterworfen („Rache für Troia“)</a:t>
            </a:r>
            <a:endParaRPr lang="de-DE" b="1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5426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92978" y="3068960"/>
            <a:ext cx="8152376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nascetur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pulchra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Troianus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origine </a:t>
            </a:r>
            <a:r>
              <a:rPr lang="it-IT" sz="2000" b="1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Caesar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imperium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Oceano, </a:t>
            </a: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famam</a:t>
            </a:r>
            <a:r>
              <a:rPr lang="it-IT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qui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terminet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astris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Iulius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a magno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demissum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nomen</a:t>
            </a:r>
            <a:r>
              <a:rPr lang="it-IT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Iulo.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hunc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tu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olim </a:t>
            </a:r>
            <a:r>
              <a:rPr lang="fr-FR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caelo</a:t>
            </a:r>
            <a:r>
              <a:rPr lang="fr-FR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spoliis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Orientis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onustum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accipies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secura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; </a:t>
            </a:r>
            <a:r>
              <a:rPr lang="fr-FR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uocabitur</a:t>
            </a:r>
            <a:r>
              <a:rPr lang="fr-FR" sz="2000" i="1" dirty="0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hic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quoque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FF9900"/>
                </a:solidFill>
                <a:latin typeface="LMU CompatilLetter" panose="02000500060000020003" pitchFamily="2" charset="0"/>
                <a:cs typeface="Arial" charset="0"/>
              </a:rPr>
              <a:t>uotis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              290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118920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1,286-290: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Caesar </a:t>
            </a:r>
            <a:r>
              <a:rPr lang="de-DE" b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Iulius</a:t>
            </a: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:		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„Apotheose“, Triumph über Orient</a:t>
            </a:r>
            <a:endParaRPr lang="de-DE" b="1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747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92978" y="3068960"/>
            <a:ext cx="815237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b="1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aspera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tum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positis</a:t>
            </a:r>
            <a:r>
              <a:rPr lang="fr-FR" sz="2000" i="1" dirty="0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mitescent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saecula</a:t>
            </a:r>
            <a:r>
              <a:rPr lang="fr-FR" sz="2000" i="1" dirty="0">
                <a:solidFill>
                  <a:srgbClr val="7030A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bellis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: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b="1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cana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Fides</a:t>
            </a:r>
            <a:r>
              <a:rPr lang="fr-FR" sz="20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et </a:t>
            </a:r>
            <a:r>
              <a:rPr lang="fr-FR" sz="2000" b="1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Vesta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, </a:t>
            </a:r>
            <a:r>
              <a:rPr lang="fr-FR" sz="2000" b="1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Remo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cum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fratre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Quirinus </a:t>
            </a:r>
            <a:endParaRPr lang="de-DE" sz="2000" b="1" dirty="0">
              <a:solidFill>
                <a:srgbClr val="00B05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b="1" i="1" dirty="0" err="1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iura</a:t>
            </a:r>
            <a:r>
              <a:rPr lang="fr-FR" sz="2000" i="1" dirty="0">
                <a:solidFill>
                  <a:srgbClr val="00B05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dabunt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;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dirae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ferro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et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compagibus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artis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claudentur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Belli</a:t>
            </a:r>
            <a:r>
              <a:rPr lang="fr-FR" sz="2000" i="1" dirty="0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portae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; </a:t>
            </a:r>
            <a:r>
              <a:rPr lang="fr-FR" sz="2000" b="1" i="1" dirty="0" err="1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Furor</a:t>
            </a:r>
            <a:r>
              <a:rPr lang="fr-FR" sz="2000" i="1" dirty="0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b="1" i="1" dirty="0" err="1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impius</a:t>
            </a:r>
            <a:r>
              <a:rPr lang="fr-FR" sz="2000" i="1" dirty="0">
                <a:solidFill>
                  <a:srgbClr val="FFFFFF">
                    <a:lumMod val="50000"/>
                  </a:srgbClr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intus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saeua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sedens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super arma et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centum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uinctus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aenis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    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   295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post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tergum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nodis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fremet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horridus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 ore </a:t>
            </a:r>
            <a:r>
              <a:rPr lang="fr-FR" sz="2000" i="1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cruento</a:t>
            </a:r>
            <a:r>
              <a:rPr lang="fr-FR" sz="2000" i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.'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dirty="0">
              <a:solidFill>
                <a:srgbClr val="00B0F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118920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1,291-296: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Caesar Augustus:		</a:t>
            </a:r>
            <a:r>
              <a:rPr lang="de-DE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Friedenszeit</a:t>
            </a:r>
            <a:endParaRPr lang="de-DE" b="1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9535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</a:defRPr>
            </a:lvl1pPr>
            <a:lvl2pPr marL="742950" indent="-285750" eaLnBrk="0" hangingPunct="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-44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</a:defRPr>
            </a:lvl4pPr>
            <a:lvl5pPr marL="2057400" indent="-228600" eaLnBrk="0" hangingPunct="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3076" name="Picture 4" descr="https://www.evidero.de/wp-content/uploads/2013/06/Den-eigenen-Weg-gehe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3" r="12549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www.nordeifel.eu/wp-content/uploads/2018/07/kaiser-august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7" b="100000" l="10000" r="99125">
                        <a14:backgroundMark x1="67250" y1="82750" x2="67250" y2="82750"/>
                        <a14:backgroundMark x1="63750" y1="71917" x2="63750" y2="71917"/>
                        <a14:backgroundMark x1="64000" y1="76000" x2="67500" y2="89917"/>
                        <a14:backgroundMark x1="63250" y1="68250" x2="63500" y2="70833"/>
                        <a14:backgroundMark x1="82625" y1="69167" x2="81250" y2="75167"/>
                        <a14:backgroundMark x1="84500" y1="58000" x2="84500" y2="60333"/>
                        <a14:backgroundMark x1="85250" y1="56000" x2="85250" y2="56000"/>
                        <a14:backgroundMark x1="83125" y1="68333" x2="83125" y2="65917"/>
                        <a14:backgroundMark x1="84250" y1="62167" x2="84250" y2="64167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12904"/>
            <a:ext cx="2979725" cy="447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1229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3258307" cy="4700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4427984" y="2685951"/>
            <a:ext cx="460851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Rudolf </a:t>
            </a:r>
            <a:r>
              <a:rPr lang="de-DE" sz="2000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Henneböhl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Latein Kreativ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Vergil: </a:t>
            </a:r>
            <a:r>
              <a:rPr lang="de-DE" sz="2000" dirty="0" err="1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Aeneis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solidFill>
                  <a:srgbClr val="000000"/>
                </a:solidFill>
                <a:latin typeface="LMU CompatilLetter" panose="02000500060000020003" pitchFamily="2" charset="0"/>
                <a:cs typeface="Arial" charset="0"/>
              </a:rPr>
              <a:t>Bad Driburg 2011</a:t>
            </a:r>
            <a:endParaRPr lang="de-DE" sz="2000" dirty="0">
              <a:solidFill>
                <a:srgbClr val="000000"/>
              </a:solidFill>
              <a:latin typeface="LMU CompatilLetter" panose="02000500060000020003" pitchFamily="2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3812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</a:defRPr>
            </a:lvl1pPr>
            <a:lvl2pPr marL="742950" indent="-285750" eaLnBrk="0" hangingPunct="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-44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</a:defRPr>
            </a:lvl4pPr>
            <a:lvl5pPr marL="2057400" indent="-228600" eaLnBrk="0" hangingPunct="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7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8576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</a:defRPr>
            </a:lvl1pPr>
            <a:lvl2pPr marL="742950" indent="-285750" eaLnBrk="0" hangingPunct="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-44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</a:defRPr>
            </a:lvl4pPr>
            <a:lvl5pPr marL="2057400" indent="-228600" eaLnBrk="0" hangingPunct="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79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0640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Font typeface="Wingdings" pitchFamily="2" charset="2"/>
              <a:defRPr sz="2400">
                <a:solidFill>
                  <a:srgbClr val="006C30"/>
                </a:solidFill>
                <a:latin typeface="LMU CompatilFact" pitchFamily="2" charset="0"/>
              </a:defRPr>
            </a:lvl1pPr>
            <a:lvl2pPr marL="742950" indent="-285750" eaLnBrk="0" hangingPunct="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itchFamily="-44" charset="0"/>
              <a:buChar char="•"/>
              <a:defRPr sz="1600">
                <a:solidFill>
                  <a:srgbClr val="006C30"/>
                </a:solidFill>
                <a:latin typeface="LMU CompatilFact" pitchFamily="2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 sz="1600">
                <a:solidFill>
                  <a:srgbClr val="006C30"/>
                </a:solidFill>
                <a:latin typeface="LMU CompatilFact" pitchFamily="2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LMU CompatilFact" pitchFamily="2" charset="0"/>
              </a:defRPr>
            </a:lvl4pPr>
            <a:lvl5pPr marL="2057400" indent="-228600" eaLnBrk="0" hangingPunct="0">
              <a:spcBef>
                <a:spcPct val="20000"/>
              </a:spcBef>
              <a:defRPr sz="1600">
                <a:solidFill>
                  <a:srgbClr val="006C30"/>
                </a:solidFill>
                <a:latin typeface="LMU CompatilFact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LMU CompatilFact" pitchFamily="2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7170" name="Picture 2" descr="https://www.christies.com/img/LotImages/2014/CSK/2014_CSK_05870_0718_000(workshop_of_abraham_janssens_jupiter_rebuked_by_venus_on_mount_olympus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27385"/>
            <a:ext cx="8388424" cy="690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395536" y="6293093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600" dirty="0">
                <a:solidFill>
                  <a:srgbClr val="FFFFFF"/>
                </a:solidFill>
                <a:latin typeface="LMU CompatilLetter" panose="02000500060000020003" pitchFamily="2" charset="0"/>
                <a:cs typeface="Arial" charset="0"/>
              </a:rPr>
              <a:t>Abraham Janssens: Jupiter </a:t>
            </a:r>
            <a:r>
              <a:rPr lang="de-DE" sz="1600" dirty="0" err="1">
                <a:solidFill>
                  <a:srgbClr val="FFFFFF"/>
                </a:solidFill>
                <a:latin typeface="LMU CompatilLetter" panose="02000500060000020003" pitchFamily="2" charset="0"/>
                <a:cs typeface="Arial" charset="0"/>
              </a:rPr>
              <a:t>rebuked</a:t>
            </a:r>
            <a:r>
              <a:rPr lang="de-DE" sz="1600" dirty="0">
                <a:solidFill>
                  <a:srgbClr val="FFFFFF"/>
                </a:solidFill>
                <a:latin typeface="LMU CompatilLetter" panose="02000500060000020003" pitchFamily="2" charset="0"/>
                <a:cs typeface="Arial" charset="0"/>
              </a:rPr>
              <a:t> </a:t>
            </a:r>
            <a:r>
              <a:rPr lang="de-DE" sz="1600" dirty="0" err="1">
                <a:solidFill>
                  <a:srgbClr val="FFFFFF"/>
                </a:solidFill>
                <a:latin typeface="LMU CompatilLetter" panose="02000500060000020003" pitchFamily="2" charset="0"/>
                <a:cs typeface="Arial" charset="0"/>
              </a:rPr>
              <a:t>by</a:t>
            </a:r>
            <a:r>
              <a:rPr lang="de-DE" sz="1600" dirty="0">
                <a:solidFill>
                  <a:srgbClr val="FFFFFF"/>
                </a:solidFill>
                <a:latin typeface="LMU CompatilLetter" panose="02000500060000020003" pitchFamily="2" charset="0"/>
                <a:cs typeface="Arial" charset="0"/>
              </a:rPr>
              <a:t> Venus, 1612/13</a:t>
            </a:r>
            <a:endParaRPr lang="de-DE" sz="1600" dirty="0">
              <a:solidFill>
                <a:srgbClr val="FFFFFF"/>
              </a:solidFill>
              <a:latin typeface="LMU CompatilLetter" panose="02000500060000020003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1074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raesentation_lmu_aktuell">
  <a:themeElements>
    <a:clrScheme name="">
      <a:dk1>
        <a:srgbClr val="000000"/>
      </a:dk1>
      <a:lt1>
        <a:srgbClr val="FFFFFF"/>
      </a:lt1>
      <a:dk2>
        <a:srgbClr val="4C4C4C"/>
      </a:dk2>
      <a:lt2>
        <a:srgbClr val="808080"/>
      </a:lt2>
      <a:accent1>
        <a:srgbClr val="FFCC00"/>
      </a:accent1>
      <a:accent2>
        <a:srgbClr val="FF990F"/>
      </a:accent2>
      <a:accent3>
        <a:srgbClr val="FFFFFF"/>
      </a:accent3>
      <a:accent4>
        <a:srgbClr val="000000"/>
      </a:accent4>
      <a:accent5>
        <a:srgbClr val="FFE2AA"/>
      </a:accent5>
      <a:accent6>
        <a:srgbClr val="E78A0C"/>
      </a:accent6>
      <a:hlink>
        <a:srgbClr val="009900"/>
      </a:hlink>
      <a:folHlink>
        <a:srgbClr val="99CC00"/>
      </a:folHlink>
    </a:clrScheme>
    <a:fontScheme name="Praesentation_lmu_aktuell">
      <a:majorFont>
        <a:latin typeface="LMU CompatilFact"/>
        <a:ea typeface=""/>
        <a:cs typeface=""/>
      </a:majorFont>
      <a:minorFont>
        <a:latin typeface="LMU CompatilFac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lnDef>
  </a:objectDefaults>
  <a:extraClrSchemeLst>
    <a:extraClrScheme>
      <a:clrScheme name="Praesentation_lmu_aktue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3">
        <a:dk1>
          <a:srgbClr val="000000"/>
        </a:dk1>
        <a:lt1>
          <a:srgbClr val="FFFFFF"/>
        </a:lt1>
        <a:dk2>
          <a:srgbClr val="4C4C4C"/>
        </a:dk2>
        <a:lt2>
          <a:srgbClr val="808080"/>
        </a:lt2>
        <a:accent1>
          <a:srgbClr val="FFCC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00"/>
        </a:accent6>
        <a:hlink>
          <a:srgbClr val="0099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743</Words>
  <Application>Microsoft Office PowerPoint</Application>
  <PresentationFormat>Bildschirmpräsentation (4:3)</PresentationFormat>
  <Paragraphs>104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16</vt:i4>
      </vt:variant>
    </vt:vector>
  </HeadingPairs>
  <TitlesOfParts>
    <vt:vector size="18" baseType="lpstr">
      <vt:lpstr>Larissa</vt:lpstr>
      <vt:lpstr>1_Praesentation_lmu_aktuell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itg</dc:creator>
  <cp:lastModifiedBy>itg</cp:lastModifiedBy>
  <cp:revision>1</cp:revision>
  <dcterms:created xsi:type="dcterms:W3CDTF">2019-02-01T17:08:21Z</dcterms:created>
  <dcterms:modified xsi:type="dcterms:W3CDTF">2019-02-01T17:10:10Z</dcterms:modified>
</cp:coreProperties>
</file>